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623" r:id="rId2"/>
    <p:sldId id="684" r:id="rId3"/>
    <p:sldId id="256" r:id="rId4"/>
    <p:sldId id="257" r:id="rId5"/>
    <p:sldId id="258" r:id="rId6"/>
    <p:sldId id="259" r:id="rId7"/>
    <p:sldId id="260" r:id="rId8"/>
    <p:sldId id="303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300" r:id="rId18"/>
    <p:sldId id="301" r:id="rId19"/>
    <p:sldId id="302" r:id="rId20"/>
    <p:sldId id="305" r:id="rId21"/>
    <p:sldId id="30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E7"/>
    <a:srgbClr val="FFECCC"/>
    <a:srgbClr val="F9E0CD"/>
    <a:srgbClr val="FCF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9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0A8BE-2546-45B5-9E44-CD2B2668050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F8B3-12BE-4AB0-80EA-E14BB30E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7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9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A53B4-2B6B-472B-9441-00DC438FD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2C9D3-6030-4667-8B3D-00CBCB511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618B9-A576-402B-8B29-CE8FA6DB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05B4E-7396-40FC-BA64-1AFBF613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64AEE-1247-4AF2-839B-2EE591A1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29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7459-F5E0-418A-8ACC-08B5FE6A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8417E-CD8B-4266-9568-639D2DF45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DCB42-9F8A-46D4-B9D6-092A05B97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2DD8B-D729-4355-AECB-FD30E9F4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5D476-6592-45E2-9C25-AE52A0BE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0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97351E-1E08-47CD-8E47-A9946009E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2DED85-775C-4F23-A6F7-91A223907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62998-BDC7-4C1C-B39E-6B27EB87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5D59B-5621-469F-8612-AC343E51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0D5BD-5CDD-4003-A6FA-D94CC2A1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2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3483400" y="2437967"/>
            <a:ext cx="6349200" cy="3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663759" y="-1755338"/>
            <a:ext cx="4576397" cy="384844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9543257" y="3567540"/>
            <a:ext cx="7112237" cy="461272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7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712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63FE-4D94-452A-8C7C-2FF56947C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EFC4-DB7C-4E34-90CB-3C76A2CED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D1BA-BD34-42D3-81DC-F7A3EE43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9E187-8FED-4191-8558-F9F385F38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DA4BA-0FFB-4C8E-9121-E610A9C9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5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0645-0F95-4E71-94E4-93F3887F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877BF-6B62-4723-A7F9-43221E5A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DA6BD-3D2C-4C83-A323-EFB362472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80562-17F8-495A-8F03-CA16845D5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38971-8554-44DA-A998-32D8DDC2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7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9BAD0-4C21-4DBE-B4AA-837BBB418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D6270-A60E-4424-B4ED-D7B4290A8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BDC74-F2AB-4E5C-B62F-EFBFE8A95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EBE0E-7AB0-4624-938E-652257640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0DCF3-ADE3-4BAA-BF8F-2C44D2341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F5DF3-7E7C-4775-AB94-182DF0D0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6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6A176-6037-484C-9C07-D3474F87A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41A16-89DD-494B-8CE2-3F8D867ED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25BFA-23B9-4C42-83CD-E465F35B6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1A9C8E-3A07-4E77-A0BA-1B69EE6FD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6C866F-37BF-483B-BC85-49F576C0D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B1037-DBED-4E98-ACB7-9FFDD0697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5476A-E681-4AA1-A47C-63763B35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37B66-4276-482C-8EE7-AC442158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4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4568-3A1D-48E3-A4B8-AB71BD0B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0BDDA-9998-498B-BB9E-34C039144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72CB4F-B1D7-489C-BE98-BD2627CE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1D361-3AFE-4E71-95DF-CCDBF642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2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26C44-B617-4610-BD61-3A199D10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058A6-1536-455D-8B71-AAE3220B5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8B88E-D24D-473E-8D92-6ED24E72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5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8878-1453-493E-A119-6521B99B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3BF41-1EBE-47CE-B507-2F068081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C50BF-A840-4A39-BCC6-8B078D120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A62BA-B57A-468F-B73F-B35ED044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F9C14-6180-4694-8D54-5BD67BCF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CB96E-D60E-4A49-9C45-E2B05F50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7F9BF-396F-4127-AF2D-94982F19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28DA5-44EA-4583-ABF7-B87419840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02582-4460-4F5C-996E-A50D6D8D6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AC6B9-0C5A-46E2-9C2D-9EA3CE31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51F6C-E5D0-4750-B290-D1C30FD2B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CCD82-80AE-4DFE-B8C9-53CCA7AC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0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A081A0-AE71-47FD-85E5-7564B618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6A9B1-8DAE-4CA7-809C-9F1AE709B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5775B-7F4C-484C-924C-8F3D5B8C8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F05-BEF6-465B-A038-02BB20CECE2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90A45-A901-4EC5-A337-59C155A4A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EA545-2C83-4F71-811F-E5ABD40B4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C2741-D54A-4973-BF29-D88DE41E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3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zota.vn/bai-tap/wm47t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s://azota.vn/bai-tap/zz21lm" TargetMode="External"/><Relationship Id="rId4" Type="http://schemas.openxmlformats.org/officeDocument/2006/relationships/hyperlink" Target="https://azota.vn/bai-tap/77d6l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椭圆 130"/>
          <p:cNvSpPr/>
          <p:nvPr/>
        </p:nvSpPr>
        <p:spPr>
          <a:xfrm>
            <a:off x="2423127" y="1168272"/>
            <a:ext cx="2093502" cy="2086322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53" tIns="51226" rIns="102453" bIns="51226" rtlCol="0" anchor="ctr"/>
          <a:lstStyle/>
          <a:p>
            <a:pPr algn="ctr"/>
            <a:endParaRPr lang="zh-CN" altLang="en-US"/>
          </a:p>
        </p:txBody>
      </p:sp>
      <p:sp>
        <p:nvSpPr>
          <p:cNvPr id="132" name="椭圆 131"/>
          <p:cNvSpPr/>
          <p:nvPr/>
        </p:nvSpPr>
        <p:spPr>
          <a:xfrm>
            <a:off x="4163510" y="1168272"/>
            <a:ext cx="2093502" cy="2086322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53" tIns="51226" rIns="102453" bIns="51226" rtlCol="0" anchor="ctr"/>
          <a:lstStyle/>
          <a:p>
            <a:pPr algn="ctr"/>
            <a:endParaRPr lang="zh-CN" altLang="en-US"/>
          </a:p>
        </p:txBody>
      </p:sp>
      <p:sp>
        <p:nvSpPr>
          <p:cNvPr id="133" name="椭圆 132"/>
          <p:cNvSpPr/>
          <p:nvPr/>
        </p:nvSpPr>
        <p:spPr>
          <a:xfrm>
            <a:off x="5917692" y="1168272"/>
            <a:ext cx="2093502" cy="2086322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53" tIns="51226" rIns="102453" bIns="51226"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/>
          <p:cNvSpPr/>
          <p:nvPr/>
        </p:nvSpPr>
        <p:spPr>
          <a:xfrm>
            <a:off x="7674056" y="1168272"/>
            <a:ext cx="2093502" cy="2086322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53" tIns="51226" rIns="102453" bIns="51226" rtlCol="0" anchor="ctr"/>
          <a:lstStyle/>
          <a:p>
            <a:pPr algn="ctr"/>
            <a:endParaRPr lang="zh-CN" altLang="en-US"/>
          </a:p>
        </p:txBody>
      </p:sp>
      <p:grpSp>
        <p:nvGrpSpPr>
          <p:cNvPr id="135" name="组合 134"/>
          <p:cNvGrpSpPr/>
          <p:nvPr/>
        </p:nvGrpSpPr>
        <p:grpSpPr>
          <a:xfrm>
            <a:off x="2557272" y="1362938"/>
            <a:ext cx="1806507" cy="1800312"/>
            <a:chOff x="3768359" y="1725445"/>
            <a:chExt cx="1930605" cy="1930605"/>
          </a:xfrm>
        </p:grpSpPr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768359" y="1725445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3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5E66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4311941" y="1311278"/>
            <a:ext cx="1806507" cy="1800312"/>
            <a:chOff x="3768359" y="1725446"/>
            <a:chExt cx="1930605" cy="1930605"/>
          </a:xfrm>
        </p:grpSpPr>
        <p:sp>
          <p:nvSpPr>
            <p:cNvPr id="13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AB3F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6060070" y="1311278"/>
            <a:ext cx="1806507" cy="1800312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7800681" y="1311278"/>
            <a:ext cx="1806507" cy="1800312"/>
            <a:chOff x="3768359" y="1725446"/>
            <a:chExt cx="1930605" cy="1930605"/>
          </a:xfrm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7" name="矩形 146"/>
          <p:cNvSpPr/>
          <p:nvPr/>
        </p:nvSpPr>
        <p:spPr>
          <a:xfrm>
            <a:off x="2929737" y="1767503"/>
            <a:ext cx="1623430" cy="872766"/>
          </a:xfrm>
          <a:prstGeom prst="rect">
            <a:avLst/>
          </a:prstGeom>
          <a:effectLst/>
        </p:spPr>
        <p:txBody>
          <a:bodyPr wrap="square" lIns="102453" tIns="51226" rIns="102453" bIns="51226">
            <a:spAutoFit/>
          </a:bodyPr>
          <a:lstStyle/>
          <a:p>
            <a:r>
              <a:rPr lang="en-US" altLang="zh-CN" sz="4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VNSquare" panose="02040603050506020204" pitchFamily="18" charset="0"/>
                <a:ea typeface="微软雅黑" pitchFamily="34" charset="-122"/>
              </a:rPr>
              <a:t>TÔI </a:t>
            </a:r>
            <a:endParaRPr lang="zh-CN" altLang="en-US" sz="49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SVNSquare" panose="02040603050506020204" pitchFamily="18" charset="0"/>
              <a:ea typeface="微软雅黑" pitchFamily="34" charset="-122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4555709" y="1792901"/>
            <a:ext cx="1271301" cy="872766"/>
          </a:xfrm>
          <a:prstGeom prst="rect">
            <a:avLst/>
          </a:prstGeom>
          <a:effectLst/>
        </p:spPr>
        <p:txBody>
          <a:bodyPr wrap="none" lIns="102453" tIns="51226" rIns="102453" bIns="51226">
            <a:spAutoFit/>
          </a:bodyPr>
          <a:lstStyle/>
          <a:p>
            <a:r>
              <a:rPr lang="en-US" altLang="zh-CN" sz="4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VNSquare" panose="02040603050506020204" pitchFamily="18" charset="0"/>
                <a:ea typeface="微软雅黑" pitchFamily="34" charset="-122"/>
              </a:rPr>
              <a:t>YÊU</a:t>
            </a:r>
            <a:endParaRPr lang="zh-CN" altLang="en-US" sz="49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SVNSquare" panose="02040603050506020204" pitchFamily="18" charset="0"/>
              <a:ea typeface="微软雅黑" pitchFamily="34" charset="-122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6322057" y="1823430"/>
            <a:ext cx="1422817" cy="872766"/>
          </a:xfrm>
          <a:prstGeom prst="rect">
            <a:avLst/>
          </a:prstGeom>
          <a:effectLst/>
        </p:spPr>
        <p:txBody>
          <a:bodyPr wrap="none" lIns="102453" tIns="51226" rIns="102453" bIns="51226">
            <a:spAutoFit/>
          </a:bodyPr>
          <a:lstStyle/>
          <a:p>
            <a:r>
              <a:rPr lang="en-US" altLang="zh-CN" sz="4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VNSquare" panose="02040603050506020204" pitchFamily="18" charset="0"/>
                <a:ea typeface="微软雅黑" pitchFamily="34" charset="-122"/>
              </a:rPr>
              <a:t>HÓA</a:t>
            </a:r>
            <a:endParaRPr lang="zh-CN" altLang="en-US" sz="49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SVNSquare" panose="02040603050506020204" pitchFamily="18" charset="0"/>
              <a:ea typeface="微软雅黑" pitchFamily="34" charset="-122"/>
            </a:endParaRPr>
          </a:p>
        </p:txBody>
      </p:sp>
      <p:sp>
        <p:nvSpPr>
          <p:cNvPr id="150" name="矩形 149"/>
          <p:cNvSpPr/>
          <p:nvPr/>
        </p:nvSpPr>
        <p:spPr>
          <a:xfrm>
            <a:off x="8022344" y="1835603"/>
            <a:ext cx="1508791" cy="872766"/>
          </a:xfrm>
          <a:prstGeom prst="rect">
            <a:avLst/>
          </a:prstGeom>
          <a:effectLst/>
        </p:spPr>
        <p:txBody>
          <a:bodyPr wrap="square" lIns="102453" tIns="51226" rIns="102453" bIns="51226">
            <a:spAutoFit/>
          </a:bodyPr>
          <a:lstStyle/>
          <a:p>
            <a:r>
              <a:rPr lang="en-US" altLang="zh-CN" sz="4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VNSquare" panose="02040603050506020204" pitchFamily="18" charset="0"/>
                <a:ea typeface="微软雅黑" pitchFamily="34" charset="-122"/>
              </a:rPr>
              <a:t>HỌC</a:t>
            </a:r>
            <a:endParaRPr lang="zh-CN" altLang="en-US" sz="49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SVNSquare" panose="02040603050506020204" pitchFamily="18" charset="0"/>
              <a:ea typeface="微软雅黑" pitchFamily="34" charset="-122"/>
            </a:endParaRPr>
          </a:p>
        </p:txBody>
      </p:sp>
      <p:grpSp>
        <p:nvGrpSpPr>
          <p:cNvPr id="151" name="组合 150"/>
          <p:cNvGrpSpPr/>
          <p:nvPr/>
        </p:nvGrpSpPr>
        <p:grpSpPr>
          <a:xfrm>
            <a:off x="1991590" y="2143943"/>
            <a:ext cx="431536" cy="430056"/>
            <a:chOff x="3768359" y="1725446"/>
            <a:chExt cx="1930605" cy="1930605"/>
          </a:xfrm>
        </p:grpSpPr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1569482" y="1951768"/>
            <a:ext cx="301964" cy="300928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4112487" y="1255111"/>
            <a:ext cx="216398" cy="215655"/>
            <a:chOff x="3768359" y="1725446"/>
            <a:chExt cx="1930605" cy="1930605"/>
          </a:xfrm>
        </p:grpSpPr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5931197" y="1197268"/>
            <a:ext cx="308786" cy="307727"/>
            <a:chOff x="3768359" y="1725446"/>
            <a:chExt cx="1930605" cy="1930605"/>
          </a:xfrm>
        </p:grpSpPr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5909088" y="2947459"/>
            <a:ext cx="266481" cy="265568"/>
            <a:chOff x="3768359" y="1725446"/>
            <a:chExt cx="1930605" cy="1930605"/>
          </a:xfrm>
        </p:grpSpPr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4224225" y="2925061"/>
            <a:ext cx="274147" cy="273207"/>
            <a:chOff x="3768359" y="1725446"/>
            <a:chExt cx="1930605" cy="1930605"/>
          </a:xfrm>
        </p:grpSpPr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7717546" y="1093920"/>
            <a:ext cx="269944" cy="269018"/>
            <a:chOff x="3768359" y="1725446"/>
            <a:chExt cx="1930605" cy="1930605"/>
          </a:xfrm>
        </p:grpSpPr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7823792" y="3016902"/>
            <a:ext cx="238509" cy="237691"/>
            <a:chOff x="3768359" y="1725446"/>
            <a:chExt cx="1930605" cy="1930605"/>
          </a:xfrm>
        </p:grpSpPr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9656270" y="2067289"/>
            <a:ext cx="431536" cy="430056"/>
            <a:chOff x="3768359" y="1725446"/>
            <a:chExt cx="1930605" cy="1930605"/>
          </a:xfrm>
        </p:grpSpPr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10185564" y="1885611"/>
            <a:ext cx="301964" cy="300928"/>
            <a:chOff x="3768359" y="1725446"/>
            <a:chExt cx="1930605" cy="1930605"/>
          </a:xfrm>
        </p:grpSpPr>
        <p:sp>
          <p:nvSpPr>
            <p:cNvPr id="17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10631030" y="2144870"/>
            <a:ext cx="216398" cy="21565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4" name="组合 183"/>
          <p:cNvGrpSpPr/>
          <p:nvPr/>
        </p:nvGrpSpPr>
        <p:grpSpPr>
          <a:xfrm>
            <a:off x="1128598" y="2104376"/>
            <a:ext cx="216398" cy="21565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7" name="圆角矩形 186"/>
          <p:cNvSpPr/>
          <p:nvPr/>
        </p:nvSpPr>
        <p:spPr>
          <a:xfrm>
            <a:off x="2661130" y="3754977"/>
            <a:ext cx="7250411" cy="672074"/>
          </a:xfrm>
          <a:prstGeom prst="roundRect">
            <a:avLst>
              <a:gd name="adj" fmla="val 4227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9" tIns="60944" rIns="121889" bIns="60944" rtlCol="0" anchor="ctr"/>
          <a:lstStyle/>
          <a:p>
            <a:pPr algn="ctr"/>
            <a:endParaRPr lang="zh-CN" altLang="en-US"/>
          </a:p>
        </p:txBody>
      </p:sp>
      <p:sp>
        <p:nvSpPr>
          <p:cNvPr id="188" name="TextBox 187"/>
          <p:cNvSpPr txBox="1"/>
          <p:nvPr/>
        </p:nvSpPr>
        <p:spPr>
          <a:xfrm>
            <a:off x="4526515" y="3735166"/>
            <a:ext cx="4362860" cy="692333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algn="ctr"/>
            <a:r>
              <a:rPr lang="en-US" altLang="zh-CN" sz="3699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3699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89" name="组合 188"/>
          <p:cNvGrpSpPr/>
          <p:nvPr/>
        </p:nvGrpSpPr>
        <p:grpSpPr>
          <a:xfrm>
            <a:off x="2447298" y="3716965"/>
            <a:ext cx="959758" cy="766159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0" name="圆角矩形 189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191" name="圆角矩形 190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pic>
        <p:nvPicPr>
          <p:cNvPr id="192" name="Picture 2" descr="C:\Users\Administrator\Desktop\手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288486" y="3850988"/>
            <a:ext cx="3945053" cy="3835091"/>
          </a:xfrm>
          <a:prstGeom prst="rect">
            <a:avLst/>
          </a:prstGeom>
          <a:noFill/>
        </p:spPr>
      </p:pic>
      <p:grpSp>
        <p:nvGrpSpPr>
          <p:cNvPr id="195" name="组合 194"/>
          <p:cNvGrpSpPr/>
          <p:nvPr/>
        </p:nvGrpSpPr>
        <p:grpSpPr>
          <a:xfrm>
            <a:off x="9551584" y="6236663"/>
            <a:ext cx="458268" cy="413329"/>
            <a:chOff x="4634991" y="2138335"/>
            <a:chExt cx="428348" cy="386204"/>
          </a:xfrm>
        </p:grpSpPr>
        <p:sp>
          <p:nvSpPr>
            <p:cNvPr id="196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197" name="KSO_Shape"/>
            <p:cNvSpPr>
              <a:spLocks/>
            </p:cNvSpPr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98" name="组合 197"/>
          <p:cNvGrpSpPr/>
          <p:nvPr/>
        </p:nvGrpSpPr>
        <p:grpSpPr>
          <a:xfrm>
            <a:off x="10030396" y="6236663"/>
            <a:ext cx="458268" cy="413329"/>
            <a:chOff x="5076056" y="2138335"/>
            <a:chExt cx="428348" cy="386204"/>
          </a:xfrm>
        </p:grpSpPr>
        <p:sp>
          <p:nvSpPr>
            <p:cNvPr id="199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200" name="KSO_Shape"/>
            <p:cNvSpPr>
              <a:spLocks/>
            </p:cNvSpPr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10509208" y="6236663"/>
            <a:ext cx="458268" cy="413329"/>
            <a:chOff x="5557128" y="2138335"/>
            <a:chExt cx="428348" cy="386204"/>
          </a:xfrm>
        </p:grpSpPr>
        <p:sp>
          <p:nvSpPr>
            <p:cNvPr id="202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203" name="KSO_Shape"/>
            <p:cNvSpPr>
              <a:spLocks/>
            </p:cNvSpPr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204" name="组合 203"/>
          <p:cNvGrpSpPr/>
          <p:nvPr/>
        </p:nvGrpSpPr>
        <p:grpSpPr>
          <a:xfrm>
            <a:off x="10988021" y="6236663"/>
            <a:ext cx="458268" cy="413329"/>
            <a:chOff x="6068610" y="2138335"/>
            <a:chExt cx="428348" cy="386204"/>
          </a:xfrm>
        </p:grpSpPr>
        <p:sp>
          <p:nvSpPr>
            <p:cNvPr id="205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206" name="KSO_Shape"/>
            <p:cNvSpPr>
              <a:spLocks/>
            </p:cNvSpPr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11466831" y="6236663"/>
            <a:ext cx="458268" cy="413329"/>
            <a:chOff x="6623914" y="2138335"/>
            <a:chExt cx="428348" cy="386204"/>
          </a:xfrm>
        </p:grpSpPr>
        <p:sp>
          <p:nvSpPr>
            <p:cNvPr id="208" name="Freeform 5"/>
            <p:cNvSpPr>
              <a:spLocks/>
            </p:cNvSpPr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209" name="KSO_Shape"/>
            <p:cNvSpPr>
              <a:spLocks/>
            </p:cNvSpPr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35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78691E-6 L 0.575 -4.78691E-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7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93827E-6 L 0.58351 4.93827E-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34" grpId="0" animBg="1"/>
      <p:bldP spid="147" grpId="0"/>
      <p:bldP spid="148" grpId="0"/>
      <p:bldP spid="149" grpId="0"/>
      <p:bldP spid="150" grpId="0"/>
      <p:bldP spid="187" grpId="0" animBg="1"/>
      <p:bldP spid="1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9228DB-52CD-4AC3-84A0-3C1AC8421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763719"/>
              </p:ext>
            </p:extLst>
          </p:nvPr>
        </p:nvGraphicFramePr>
        <p:xfrm>
          <a:off x="3133724" y="2047874"/>
          <a:ext cx="5686425" cy="2657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2786">
                  <a:extLst>
                    <a:ext uri="{9D8B030D-6E8A-4147-A177-3AD203B41FA5}">
                      <a16:colId xmlns:a16="http://schemas.microsoft.com/office/drawing/2014/main" val="3256516967"/>
                    </a:ext>
                  </a:extLst>
                </a:gridCol>
                <a:gridCol w="2232590">
                  <a:extLst>
                    <a:ext uri="{9D8B030D-6E8A-4147-A177-3AD203B41FA5}">
                      <a16:colId xmlns:a16="http://schemas.microsoft.com/office/drawing/2014/main" val="1079738440"/>
                    </a:ext>
                  </a:extLst>
                </a:gridCol>
                <a:gridCol w="1641049">
                  <a:extLst>
                    <a:ext uri="{9D8B030D-6E8A-4147-A177-3AD203B41FA5}">
                      <a16:colId xmlns:a16="http://schemas.microsoft.com/office/drawing/2014/main" val="3049619443"/>
                    </a:ext>
                  </a:extLst>
                </a:gridCol>
              </a:tblGrid>
              <a:tr h="6643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</a:rPr>
                        <a:t>CTHH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</a:rPr>
                        <a:t>NTK/PTK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</a:rPr>
                        <a:t>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0751295"/>
                  </a:ext>
                </a:extLst>
              </a:tr>
              <a:tr h="6643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Fe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 56 đvC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56 g/mol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6590124"/>
                  </a:ext>
                </a:extLst>
              </a:tr>
              <a:tr h="6643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H</a:t>
                      </a:r>
                      <a:r>
                        <a:rPr lang="nl-NL" sz="2800" baseline="-25000" dirty="0">
                          <a:effectLst/>
                        </a:rPr>
                        <a:t>2</a:t>
                      </a:r>
                      <a:endParaRPr lang="en-US" sz="2800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 2 đvC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2 g/mol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932950"/>
                  </a:ext>
                </a:extLst>
              </a:tr>
              <a:tr h="6643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H</a:t>
                      </a:r>
                      <a:r>
                        <a:rPr lang="nl-NL" sz="2800" baseline="-25000">
                          <a:effectLst/>
                        </a:rPr>
                        <a:t>2</a:t>
                      </a:r>
                      <a:r>
                        <a:rPr lang="nl-NL" sz="2800">
                          <a:effectLst/>
                        </a:rPr>
                        <a:t>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 18 đvC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18 g/mol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568300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615677-6445-42D6-9234-5AC9CE35718F}"/>
              </a:ext>
            </a:extLst>
          </p:cNvPr>
          <p:cNvSpPr/>
          <p:nvPr/>
        </p:nvSpPr>
        <p:spPr>
          <a:xfrm>
            <a:off x="928688" y="514887"/>
            <a:ext cx="10334624" cy="1050190"/>
          </a:xfrm>
          <a:prstGeom prst="roundRect">
            <a:avLst/>
          </a:prstGeom>
          <a:ln w="28575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Hãy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biết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nguyên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hoặc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nguyên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tử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phân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sau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6FBF20-3212-4BCF-97C1-0B9F2AD9046D}"/>
              </a:ext>
            </a:extLst>
          </p:cNvPr>
          <p:cNvSpPr/>
          <p:nvPr/>
        </p:nvSpPr>
        <p:spPr>
          <a:xfrm>
            <a:off x="5495925" y="2857500"/>
            <a:ext cx="1200150" cy="409575"/>
          </a:xfrm>
          <a:prstGeom prst="rect">
            <a:avLst/>
          </a:prstGeom>
          <a:solidFill>
            <a:srgbClr val="FFF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CCE185-E945-48D3-91E8-ED88CAF85878}"/>
              </a:ext>
            </a:extLst>
          </p:cNvPr>
          <p:cNvSpPr/>
          <p:nvPr/>
        </p:nvSpPr>
        <p:spPr>
          <a:xfrm>
            <a:off x="5495925" y="3545084"/>
            <a:ext cx="1200150" cy="409575"/>
          </a:xfrm>
          <a:prstGeom prst="rect">
            <a:avLst/>
          </a:prstGeom>
          <a:solidFill>
            <a:srgbClr val="FFF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D6B1AE-21E5-4CD3-8B99-35B54E7CAA12}"/>
              </a:ext>
            </a:extLst>
          </p:cNvPr>
          <p:cNvSpPr/>
          <p:nvPr/>
        </p:nvSpPr>
        <p:spPr>
          <a:xfrm>
            <a:off x="5495925" y="4221359"/>
            <a:ext cx="1200150" cy="409575"/>
          </a:xfrm>
          <a:prstGeom prst="rect">
            <a:avLst/>
          </a:prstGeom>
          <a:solidFill>
            <a:srgbClr val="FFF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BE172A-16C0-4046-AF45-D1FE376577B3}"/>
              </a:ext>
            </a:extLst>
          </p:cNvPr>
          <p:cNvSpPr/>
          <p:nvPr/>
        </p:nvSpPr>
        <p:spPr>
          <a:xfrm>
            <a:off x="928688" y="5210084"/>
            <a:ext cx="10334624" cy="1050190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Khối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lượng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mol (M)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hay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chất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trị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khối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khối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7AD14A-5FEA-482F-BE7F-EB2AD9E7A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64" y="5364924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2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589B5-3DD6-497E-AEAA-2E5A8CE78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33" y="1160746"/>
            <a:ext cx="9867934" cy="45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8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F66817-3BA0-4FC5-B5B9-EDF84999FF28}"/>
              </a:ext>
            </a:extLst>
          </p:cNvPr>
          <p:cNvSpPr/>
          <p:nvPr/>
        </p:nvSpPr>
        <p:spPr>
          <a:xfrm>
            <a:off x="928688" y="455893"/>
            <a:ext cx="10334624" cy="1050190"/>
          </a:xfrm>
          <a:prstGeom prst="roundRect">
            <a:avLst/>
          </a:prstGeom>
          <a:ln w="28575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u="sng" dirty="0" err="1">
                <a:solidFill>
                  <a:schemeClr val="tx1"/>
                </a:solidFill>
              </a:rPr>
              <a:t>Bài</a:t>
            </a:r>
            <a:r>
              <a:rPr lang="en-US" sz="3200" b="1" u="sng" dirty="0">
                <a:solidFill>
                  <a:schemeClr val="tx1"/>
                </a:solidFill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</a:rPr>
              <a:t>tập</a:t>
            </a:r>
            <a:r>
              <a:rPr lang="en-US" sz="3200" b="1" u="sng" dirty="0">
                <a:solidFill>
                  <a:schemeClr val="tx1"/>
                </a:solidFill>
              </a:rPr>
              <a:t> 2: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</a:rPr>
              <a:t>Tính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lượng</a:t>
            </a:r>
            <a:r>
              <a:rPr lang="en-US" sz="3200" dirty="0">
                <a:solidFill>
                  <a:schemeClr val="tx1"/>
                </a:solidFill>
              </a:rPr>
              <a:t> mol </a:t>
            </a:r>
            <a:r>
              <a:rPr lang="en-US" sz="3200" dirty="0" err="1">
                <a:solidFill>
                  <a:schemeClr val="tx1"/>
                </a:solidFill>
              </a:rPr>
              <a:t>nguyên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tử</a:t>
            </a:r>
            <a:r>
              <a:rPr lang="en-US" sz="3200" dirty="0">
                <a:solidFill>
                  <a:schemeClr val="tx1"/>
                </a:solidFill>
              </a:rPr>
              <a:t> / </a:t>
            </a:r>
            <a:r>
              <a:rPr lang="en-US" sz="3200" dirty="0" err="1">
                <a:solidFill>
                  <a:schemeClr val="tx1"/>
                </a:solidFill>
              </a:rPr>
              <a:t>phân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sau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5AAF07B-A256-4979-B534-5D9D175B6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147656"/>
              </p:ext>
            </p:extLst>
          </p:nvPr>
        </p:nvGraphicFramePr>
        <p:xfrm>
          <a:off x="2032000" y="2218157"/>
          <a:ext cx="8128000" cy="392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98280510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57465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Chất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M (g/mol)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366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746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N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734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NaCl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58,5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177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H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dirty="0"/>
                        <a:t>SO</a:t>
                      </a:r>
                      <a:r>
                        <a:rPr lang="en-US" sz="2800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099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54891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420C640-FE57-4FDA-AB32-91AA6C76505F}"/>
              </a:ext>
            </a:extLst>
          </p:cNvPr>
          <p:cNvSpPr/>
          <p:nvPr/>
        </p:nvSpPr>
        <p:spPr>
          <a:xfrm>
            <a:off x="7639665" y="3077497"/>
            <a:ext cx="983225" cy="351503"/>
          </a:xfrm>
          <a:prstGeom prst="rect">
            <a:avLst/>
          </a:prstGeom>
          <a:solidFill>
            <a:srgbClr val="FF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B5956-83F3-4C84-89EF-B2835ACEEA07}"/>
              </a:ext>
            </a:extLst>
          </p:cNvPr>
          <p:cNvSpPr/>
          <p:nvPr/>
        </p:nvSpPr>
        <p:spPr>
          <a:xfrm>
            <a:off x="7639665" y="3751006"/>
            <a:ext cx="983225" cy="351503"/>
          </a:xfrm>
          <a:prstGeom prst="rect">
            <a:avLst/>
          </a:prstGeom>
          <a:solidFill>
            <a:srgbClr val="FFF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212514-90A8-4703-B1C0-ABAE9B4DA710}"/>
              </a:ext>
            </a:extLst>
          </p:cNvPr>
          <p:cNvSpPr/>
          <p:nvPr/>
        </p:nvSpPr>
        <p:spPr>
          <a:xfrm>
            <a:off x="7639665" y="4424515"/>
            <a:ext cx="983225" cy="351503"/>
          </a:xfrm>
          <a:prstGeom prst="rect">
            <a:avLst/>
          </a:prstGeom>
          <a:solidFill>
            <a:srgbClr val="FFECCC"/>
          </a:solidFill>
          <a:ln>
            <a:solidFill>
              <a:srgbClr val="FF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7360F7-AF5B-4DDB-AE02-0EAB7E420AD8}"/>
              </a:ext>
            </a:extLst>
          </p:cNvPr>
          <p:cNvSpPr/>
          <p:nvPr/>
        </p:nvSpPr>
        <p:spPr>
          <a:xfrm>
            <a:off x="7639664" y="5095566"/>
            <a:ext cx="983225" cy="351503"/>
          </a:xfrm>
          <a:prstGeom prst="rect">
            <a:avLst/>
          </a:prstGeom>
          <a:solidFill>
            <a:srgbClr val="FFF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9004B7-061E-4CE3-B51A-C907D993155B}"/>
              </a:ext>
            </a:extLst>
          </p:cNvPr>
          <p:cNvSpPr/>
          <p:nvPr/>
        </p:nvSpPr>
        <p:spPr>
          <a:xfrm>
            <a:off x="7639664" y="5766617"/>
            <a:ext cx="983225" cy="351503"/>
          </a:xfrm>
          <a:prstGeom prst="rect">
            <a:avLst/>
          </a:prstGeom>
          <a:solidFill>
            <a:srgbClr val="FFECCC"/>
          </a:solidFill>
          <a:ln>
            <a:solidFill>
              <a:srgbClr val="FF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2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F12A38-8C2D-496B-AC6F-3C4DAA1F06FF}"/>
              </a:ext>
            </a:extLst>
          </p:cNvPr>
          <p:cNvSpPr txBox="1"/>
          <p:nvPr/>
        </p:nvSpPr>
        <p:spPr>
          <a:xfrm>
            <a:off x="419100" y="314235"/>
            <a:ext cx="653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III.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tích</a:t>
            </a:r>
            <a:r>
              <a:rPr lang="en-US" sz="3200" b="1" dirty="0">
                <a:solidFill>
                  <a:srgbClr val="FF0000"/>
                </a:solidFill>
              </a:rPr>
              <a:t> mol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C65AF-9774-4CF0-8D60-FF5C2D12F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2423250"/>
            <a:ext cx="7543800" cy="2577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0C600B-9351-463E-AE4C-88D5E8E9B276}"/>
              </a:ext>
            </a:extLst>
          </p:cNvPr>
          <p:cNvSpPr txBox="1"/>
          <p:nvPr/>
        </p:nvSpPr>
        <p:spPr>
          <a:xfrm>
            <a:off x="1400175" y="131445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</a:rPr>
              <a:t>Thể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tích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của</a:t>
            </a:r>
            <a:r>
              <a:rPr lang="en-US" sz="2800" i="1" dirty="0">
                <a:solidFill>
                  <a:srgbClr val="FF0000"/>
                </a:solidFill>
              </a:rPr>
              <a:t> 1 mol </a:t>
            </a:r>
            <a:r>
              <a:rPr lang="en-US" sz="2800" i="1" dirty="0" err="1">
                <a:solidFill>
                  <a:srgbClr val="FF0000"/>
                </a:solidFill>
              </a:rPr>
              <a:t>chất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khí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là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thể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tích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nhiếm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bởi</a:t>
            </a:r>
            <a:r>
              <a:rPr lang="en-US" sz="2800" i="1" dirty="0">
                <a:solidFill>
                  <a:srgbClr val="FF0000"/>
                </a:solidFill>
              </a:rPr>
              <a:t> bao </a:t>
            </a:r>
            <a:r>
              <a:rPr lang="en-US" sz="2800" i="1" dirty="0" err="1">
                <a:solidFill>
                  <a:srgbClr val="FF0000"/>
                </a:solidFill>
              </a:rPr>
              <a:t>nhiêu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phân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tử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khí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chất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đó</a:t>
            </a:r>
            <a:r>
              <a:rPr lang="en-US" sz="2800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10D03A-A8D8-4CE4-899F-00ABB9CD4D67}"/>
              </a:ext>
            </a:extLst>
          </p:cNvPr>
          <p:cNvSpPr/>
          <p:nvPr/>
        </p:nvSpPr>
        <p:spPr>
          <a:xfrm>
            <a:off x="928688" y="5210084"/>
            <a:ext cx="10280086" cy="1050190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tích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mol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chất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khí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tích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chiếm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bởi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N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chất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khí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đó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50FAC-0C35-4113-9AD1-7DC4ED6EA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70" y="530718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2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4CA0A6-D5AB-4968-B77F-EB1FB75F3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88" y="1931637"/>
            <a:ext cx="7543800" cy="2577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037714-6387-4E79-A65E-DCDB3F7E31B0}"/>
              </a:ext>
            </a:extLst>
          </p:cNvPr>
          <p:cNvSpPr txBox="1"/>
          <p:nvPr/>
        </p:nvSpPr>
        <p:spPr>
          <a:xfrm>
            <a:off x="2487562" y="501444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tượng</a:t>
            </a:r>
            <a:r>
              <a:rPr lang="en-US" sz="2800" dirty="0"/>
              <a:t> </a:t>
            </a:r>
            <a:r>
              <a:rPr lang="en-US" sz="2800" dirty="0" err="1"/>
              <a:t>trưng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1 mol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bất</a:t>
            </a:r>
            <a:r>
              <a:rPr lang="en-US" sz="2800" dirty="0"/>
              <a:t> </a:t>
            </a:r>
            <a:r>
              <a:rPr lang="en-US" sz="2800" dirty="0" err="1"/>
              <a:t>kì</a:t>
            </a:r>
            <a:r>
              <a:rPr lang="en-US" sz="2800" dirty="0"/>
              <a:t> </a:t>
            </a:r>
            <a:r>
              <a:rPr lang="en-US" sz="2800" dirty="0" err="1"/>
              <a:t>đo</a:t>
            </a:r>
            <a:r>
              <a:rPr lang="en-US" sz="2800" dirty="0"/>
              <a:t> ở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suất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753E03-1E2B-4E67-A245-EEAAB8F3AFF3}"/>
              </a:ext>
            </a:extLst>
          </p:cNvPr>
          <p:cNvSpPr/>
          <p:nvPr/>
        </p:nvSpPr>
        <p:spPr>
          <a:xfrm>
            <a:off x="1823115" y="4737538"/>
            <a:ext cx="8463885" cy="739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so </a:t>
            </a:r>
            <a:r>
              <a:rPr lang="en-US" sz="2800" dirty="0" err="1"/>
              <a:t>sánh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1 mol </a:t>
            </a:r>
            <a:r>
              <a:rPr lang="en-US" sz="2800" dirty="0" err="1"/>
              <a:t>khí</a:t>
            </a:r>
            <a:r>
              <a:rPr lang="en-US" sz="2800" dirty="0"/>
              <a:t> H</a:t>
            </a:r>
            <a:r>
              <a:rPr lang="en-US" sz="2800" baseline="-25000" dirty="0"/>
              <a:t>2</a:t>
            </a:r>
            <a:r>
              <a:rPr lang="en-US" sz="2800" dirty="0"/>
              <a:t>, O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CO</a:t>
            </a:r>
            <a:r>
              <a:rPr lang="en-US" sz="2800" baseline="-25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DA183-E738-449B-A407-DE72FE05702A}"/>
              </a:ext>
            </a:extLst>
          </p:cNvPr>
          <p:cNvSpPr txBox="1"/>
          <p:nvPr/>
        </p:nvSpPr>
        <p:spPr>
          <a:xfrm>
            <a:off x="1914525" y="5715000"/>
            <a:ext cx="8463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ym typeface="Wingdings" panose="05000000000000000000" pitchFamily="2" charset="2"/>
              </a:rPr>
              <a:t> Mol </a:t>
            </a:r>
            <a:r>
              <a:rPr lang="en-US" sz="2800" dirty="0" err="1">
                <a:sym typeface="Wingdings" panose="05000000000000000000" pitchFamily="2" charset="2"/>
              </a:rPr>
              <a:t>khí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bất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kì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đo</a:t>
            </a:r>
            <a:r>
              <a:rPr lang="en-US" sz="2800" dirty="0"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ym typeface="Wingdings" panose="05000000000000000000" pitchFamily="2" charset="2"/>
              </a:rPr>
              <a:t>cùng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điều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kiện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nhiệt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độ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và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áp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suất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đều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có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thể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tích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bằng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nhau</a:t>
            </a:r>
            <a:r>
              <a:rPr lang="en-US" sz="2800" dirty="0">
                <a:sym typeface="Wingdings" panose="05000000000000000000" pitchFamily="2" charset="2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0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50AC1-BC2F-49E8-A354-87207B919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4" y="1181040"/>
            <a:ext cx="3186404" cy="3410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E37C81-16F0-44F5-BF4E-CD08238FD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69" y="1155583"/>
            <a:ext cx="3072766" cy="3235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933C05-F548-48F3-A0C7-0D59257A1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40" y="1155582"/>
            <a:ext cx="3284708" cy="341000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BF93F0-8D54-48EE-B0D3-FE33E3E081CA}"/>
              </a:ext>
            </a:extLst>
          </p:cNvPr>
          <p:cNvSpPr/>
          <p:nvPr/>
        </p:nvSpPr>
        <p:spPr>
          <a:xfrm>
            <a:off x="1398174" y="5177322"/>
            <a:ext cx="10017078" cy="1050190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 điều kiện tiêu chuẩn (t</a:t>
            </a:r>
            <a:r>
              <a:rPr lang="nl-NL" sz="3200" baseline="30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nl-NL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=0</a:t>
            </a:r>
            <a:r>
              <a:rPr lang="nl-NL" sz="3200" baseline="30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nl-NL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C, P=1atm) 1 mol khí bất kì đều chiếm 1 thể tích bằng nhau và bằng 22,4 lít.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AE91A8-AD1A-4D25-9841-5FA88042B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99" y="5332639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7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7C641A-A615-498A-9433-56ACC4F3B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632" y="1133293"/>
            <a:ext cx="7543800" cy="257746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421FCB-327A-4993-A312-21B39D4F7D42}"/>
              </a:ext>
            </a:extLst>
          </p:cNvPr>
          <p:cNvSpPr/>
          <p:nvPr/>
        </p:nvSpPr>
        <p:spPr>
          <a:xfrm>
            <a:off x="1006287" y="4360893"/>
            <a:ext cx="10744840" cy="1050190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 điều kiện thường (t</a:t>
            </a:r>
            <a:r>
              <a:rPr lang="nl-NL" sz="3200" baseline="30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nl-NL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=20</a:t>
            </a:r>
            <a:r>
              <a:rPr lang="nl-NL" sz="3200" baseline="30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nl-NL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C, P=1atm) 1 mol khí bất kì đều chiếm 1 thể tích bằng nhau và bằng 24 lít.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46273-E9A8-466D-9000-EF27B622E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12" y="4438313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4E9B35-D1CC-404B-BB93-A018ACAE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050" y="612476"/>
            <a:ext cx="10412000" cy="658400"/>
          </a:xfrm>
        </p:spPr>
        <p:txBody>
          <a:bodyPr/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CỦNG CỐ</a:t>
            </a:r>
          </a:p>
        </p:txBody>
      </p:sp>
      <p:pic>
        <p:nvPicPr>
          <p:cNvPr id="6" name="Picture 4" descr="Hình ảnh Trẻ Em đọc Sách, Sách, Giáo Dục, Trường Học Vector và PNG với nền  trong suốt để tải xuống miễn phí">
            <a:extLst>
              <a:ext uri="{FF2B5EF4-FFF2-40B4-BE49-F238E27FC236}">
                <a16:creationId xmlns:a16="http://schemas.microsoft.com/office/drawing/2014/main" id="{8529CDC0-1F27-4F59-9467-B606E90B2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1" b="9350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6886" r="10463" b="8015"/>
          <a:stretch/>
        </p:blipFill>
        <p:spPr bwMode="auto">
          <a:xfrm>
            <a:off x="78658" y="3884944"/>
            <a:ext cx="2399574" cy="29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3E12AA83-01C0-434B-807F-A65F93B7D523}"/>
              </a:ext>
            </a:extLst>
          </p:cNvPr>
          <p:cNvSpPr/>
          <p:nvPr/>
        </p:nvSpPr>
        <p:spPr>
          <a:xfrm>
            <a:off x="2176699" y="1664949"/>
            <a:ext cx="9332351" cy="4080243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/>
              <a:t>Ở cùng điều kiện:  thể tích của 0,5 mol khí N</a:t>
            </a:r>
            <a:r>
              <a:rPr lang="nl-NL" sz="2800" baseline="-25000" dirty="0"/>
              <a:t>2</a:t>
            </a:r>
            <a:r>
              <a:rPr lang="nl-NL" sz="2800" dirty="0"/>
              <a:t> bằng thể tích của 0,5 mol khí SO</a:t>
            </a:r>
            <a:r>
              <a:rPr lang="nl-NL" sz="2800" baseline="-25000" dirty="0"/>
              <a:t>2</a:t>
            </a:r>
            <a:r>
              <a:rPr lang="nl-NL" sz="2800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/>
              <a:t> Ở đktc, thể tích của 1 mol khí CO là 56 lít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/>
              <a:t> Thể tích của 1 mol khí H</a:t>
            </a:r>
            <a:r>
              <a:rPr lang="nl-NL" sz="2800" baseline="-25000" dirty="0"/>
              <a:t>2</a:t>
            </a:r>
            <a:r>
              <a:rPr lang="nl-NL" sz="2800" dirty="0"/>
              <a:t> ở nhiệt độ phòng là 2 lít</a:t>
            </a: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đktc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mol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22,4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4E9B35-D1CC-404B-BB93-A018ACAE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050" y="612476"/>
            <a:ext cx="10412000" cy="658400"/>
          </a:xfrm>
        </p:spPr>
        <p:txBody>
          <a:bodyPr/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CỦNG CỐ</a:t>
            </a:r>
          </a:p>
        </p:txBody>
      </p:sp>
      <p:pic>
        <p:nvPicPr>
          <p:cNvPr id="6" name="Picture 4" descr="Hình ảnh Trẻ Em đọc Sách, Sách, Giáo Dục, Trường Học Vector và PNG với nền  trong suốt để tải xuống miễn phí">
            <a:extLst>
              <a:ext uri="{FF2B5EF4-FFF2-40B4-BE49-F238E27FC236}">
                <a16:creationId xmlns:a16="http://schemas.microsoft.com/office/drawing/2014/main" id="{8529CDC0-1F27-4F59-9467-B606E90B2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1" b="9350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6886" r="10463" b="8015"/>
          <a:stretch/>
        </p:blipFill>
        <p:spPr bwMode="auto">
          <a:xfrm>
            <a:off x="78658" y="3884944"/>
            <a:ext cx="2399574" cy="29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3E12AA83-01C0-434B-807F-A65F93B7D523}"/>
              </a:ext>
            </a:extLst>
          </p:cNvPr>
          <p:cNvSpPr/>
          <p:nvPr/>
        </p:nvSpPr>
        <p:spPr>
          <a:xfrm>
            <a:off x="2176699" y="1664949"/>
            <a:ext cx="9332351" cy="4080243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12.10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1 mol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/>
              <a:t> </a:t>
            </a:r>
            <a:r>
              <a:rPr lang="en-US" sz="2800" dirty="0"/>
              <a:t>2 mol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/>
              <a:t> 10 mol</a:t>
            </a: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mol</a:t>
            </a:r>
          </a:p>
        </p:txBody>
      </p:sp>
    </p:spTree>
    <p:extLst>
      <p:ext uri="{BB962C8B-B14F-4D97-AF65-F5344CB8AC3E}">
        <p14:creationId xmlns:p14="http://schemas.microsoft.com/office/powerpoint/2010/main" val="128960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4E9B35-D1CC-404B-BB93-A018ACAE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050" y="612476"/>
            <a:ext cx="10412000" cy="658400"/>
          </a:xfrm>
        </p:spPr>
        <p:txBody>
          <a:bodyPr/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CỦNG CỐ</a:t>
            </a:r>
          </a:p>
        </p:txBody>
      </p:sp>
      <p:pic>
        <p:nvPicPr>
          <p:cNvPr id="6" name="Picture 4" descr="Hình ảnh Trẻ Em đọc Sách, Sách, Giáo Dục, Trường Học Vector và PNG với nền  trong suốt để tải xuống miễn phí">
            <a:extLst>
              <a:ext uri="{FF2B5EF4-FFF2-40B4-BE49-F238E27FC236}">
                <a16:creationId xmlns:a16="http://schemas.microsoft.com/office/drawing/2014/main" id="{8529CDC0-1F27-4F59-9467-B606E90B2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1" b="9350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6886" r="10463" b="8015"/>
          <a:stretch/>
        </p:blipFill>
        <p:spPr bwMode="auto">
          <a:xfrm>
            <a:off x="78658" y="3884944"/>
            <a:ext cx="2399574" cy="29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3E12AA83-01C0-434B-807F-A65F93B7D523}"/>
              </a:ext>
            </a:extLst>
          </p:cNvPr>
          <p:cNvSpPr/>
          <p:nvPr/>
        </p:nvSpPr>
        <p:spPr>
          <a:xfrm>
            <a:off x="2176699" y="1664949"/>
            <a:ext cx="9332351" cy="4080243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56 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/>
              <a:t> </a:t>
            </a:r>
            <a:r>
              <a:rPr lang="en-US" sz="2800" dirty="0"/>
              <a:t>27 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/>
              <a:t> 83 g</a:t>
            </a: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g</a:t>
            </a:r>
          </a:p>
        </p:txBody>
      </p:sp>
    </p:spTree>
    <p:extLst>
      <p:ext uri="{BB962C8B-B14F-4D97-AF65-F5344CB8AC3E}">
        <p14:creationId xmlns:p14="http://schemas.microsoft.com/office/powerpoint/2010/main" val="84679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>
            <a:off x="2124099" y="1462495"/>
            <a:ext cx="8333784" cy="3243969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6" name="Google Shape;356;p29"/>
          <p:cNvSpPr/>
          <p:nvPr/>
        </p:nvSpPr>
        <p:spPr>
          <a:xfrm>
            <a:off x="2271184" y="1534213"/>
            <a:ext cx="8017593" cy="3059290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8" name="Google Shape;358;p29"/>
          <p:cNvSpPr/>
          <p:nvPr/>
        </p:nvSpPr>
        <p:spPr>
          <a:xfrm>
            <a:off x="9924062" y="5802107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9" name="Google Shape;359;p29"/>
          <p:cNvSpPr/>
          <p:nvPr/>
        </p:nvSpPr>
        <p:spPr>
          <a:xfrm rot="2006702">
            <a:off x="10734702" y="4860322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62" name="Google Shape;362;p29"/>
          <p:cNvGrpSpPr/>
          <p:nvPr/>
        </p:nvGrpSpPr>
        <p:grpSpPr>
          <a:xfrm>
            <a:off x="0" y="53002"/>
            <a:ext cx="2218459" cy="1622268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71177" y="2680806"/>
            <a:ext cx="62019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8A2: 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  <a:hlinkClick r:id="rId3"/>
              </a:rPr>
              <a:t>https://azota.vn/bai-tap/wm47tb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8A4: </a:t>
            </a:r>
            <a:r>
              <a:rPr lang="en-US" sz="25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  <a:hlinkClick r:id="rId4"/>
              </a:rPr>
              <a:t>https://azota.vn/bai-tap/77d6l0</a:t>
            </a:r>
            <a:endParaRPr lang="en-US" sz="2500" b="1" kern="0" dirty="0">
              <a:solidFill>
                <a:srgbClr val="FF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8A5: 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  <a:hlinkClick r:id="rId5"/>
              </a:rPr>
              <a:t>https://azota.vn/bai-tap/zz21lm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8" y="4680041"/>
            <a:ext cx="3745375" cy="28732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EE12C1-F16D-439D-BF9B-2504B2580F7C}"/>
              </a:ext>
            </a:extLst>
          </p:cNvPr>
          <p:cNvSpPr txBox="1"/>
          <p:nvPr/>
        </p:nvSpPr>
        <p:spPr>
          <a:xfrm>
            <a:off x="2461645" y="1931630"/>
            <a:ext cx="799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Truy</a:t>
            </a:r>
            <a:r>
              <a:rPr lang="en-US" sz="2800" dirty="0"/>
              <a:t> </a:t>
            </a:r>
            <a:r>
              <a:rPr lang="en-US" sz="2800" dirty="0" err="1"/>
              <a:t>cập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link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15 </a:t>
            </a:r>
            <a:r>
              <a:rPr lang="en-US" sz="2800" dirty="0" err="1"/>
              <a:t>phút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6630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4E9B35-D1CC-404B-BB93-A018ACAE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050" y="612476"/>
            <a:ext cx="10412000" cy="658400"/>
          </a:xfrm>
        </p:spPr>
        <p:txBody>
          <a:bodyPr/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CỦNG CỐ</a:t>
            </a:r>
          </a:p>
        </p:txBody>
      </p:sp>
      <p:pic>
        <p:nvPicPr>
          <p:cNvPr id="6" name="Picture 4" descr="Hình ảnh Trẻ Em đọc Sách, Sách, Giáo Dục, Trường Học Vector và PNG với nền  trong suốt để tải xuống miễn phí">
            <a:extLst>
              <a:ext uri="{FF2B5EF4-FFF2-40B4-BE49-F238E27FC236}">
                <a16:creationId xmlns:a16="http://schemas.microsoft.com/office/drawing/2014/main" id="{8529CDC0-1F27-4F59-9467-B606E90B2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1" b="9350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6886" r="10463" b="8015"/>
          <a:stretch/>
        </p:blipFill>
        <p:spPr bwMode="auto">
          <a:xfrm>
            <a:off x="78658" y="3884944"/>
            <a:ext cx="2399574" cy="29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3E12AA83-01C0-434B-807F-A65F93B7D523}"/>
              </a:ext>
            </a:extLst>
          </p:cNvPr>
          <p:cNvSpPr/>
          <p:nvPr/>
        </p:nvSpPr>
        <p:spPr>
          <a:xfrm>
            <a:off x="2176699" y="1664949"/>
            <a:ext cx="9332351" cy="4080243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 mol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 mol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11,2 </a:t>
            </a:r>
            <a:r>
              <a:rPr lang="en-US" sz="2800" dirty="0" err="1"/>
              <a:t>lít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/>
              <a:t> </a:t>
            </a:r>
            <a:r>
              <a:rPr lang="en-US" sz="2800" dirty="0"/>
              <a:t>22,4 </a:t>
            </a:r>
            <a:r>
              <a:rPr lang="en-US" sz="2800" dirty="0" err="1"/>
              <a:t>lít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/>
              <a:t> 12 lít</a:t>
            </a:r>
          </a:p>
          <a:p>
            <a:pPr marL="800100" lvl="1" indent="-342900">
              <a:lnSpc>
                <a:spcPct val="150000"/>
              </a:lnSpc>
              <a:buAutoNum type="alphaUcPeriod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6FA312-AAB9-4C1B-B661-19A7073B9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3833" y="860929"/>
            <a:ext cx="8849032" cy="3432400"/>
          </a:xfrm>
        </p:spPr>
        <p:txBody>
          <a:bodyPr/>
          <a:lstStyle/>
          <a:p>
            <a:pPr marL="27305" marR="2730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1 - 4 SGK/65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019A25-D5DF-46C0-BF15-59684DDD6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4" y="531729"/>
            <a:ext cx="10412000" cy="6584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4EA23-1C7A-41DD-9156-FDF3C6C8C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324" y="3972232"/>
            <a:ext cx="5024632" cy="28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3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475047-8D5F-4D9C-9370-33525351F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04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735861-461F-4854-AE2A-D9E5FB4A40C4}"/>
              </a:ext>
            </a:extLst>
          </p:cNvPr>
          <p:cNvSpPr txBox="1"/>
          <p:nvPr/>
        </p:nvSpPr>
        <p:spPr>
          <a:xfrm>
            <a:off x="-1" y="2468737"/>
            <a:ext cx="7338563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60085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III: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60085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MOL VÀ TÍNH TOÁN HÓA HỌC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25 – BÀI 18: MOL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47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D55E55-D243-49C2-B5E1-A95A67F72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20" y="1171529"/>
            <a:ext cx="7200846" cy="5244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EBD10E-5C12-4DA7-909F-2E1060D33927}"/>
              </a:ext>
            </a:extLst>
          </p:cNvPr>
          <p:cNvSpPr txBox="1"/>
          <p:nvPr/>
        </p:nvSpPr>
        <p:spPr>
          <a:xfrm>
            <a:off x="8229599" y="2228804"/>
            <a:ext cx="35147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Mol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lượng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chất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chứa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6.10</a:t>
            </a:r>
            <a:r>
              <a:rPr lang="en-US" sz="3200" b="1" baseline="30000" dirty="0">
                <a:solidFill>
                  <a:schemeClr val="accent1">
                    <a:lumMod val="75000"/>
                  </a:schemeClr>
                </a:solidFill>
              </a:rPr>
              <a:t>23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nguyên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hoặc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chất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đó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A18AB-8897-400F-9232-5CBBEFA7E5C6}"/>
              </a:ext>
            </a:extLst>
          </p:cNvPr>
          <p:cNvSpPr txBox="1"/>
          <p:nvPr/>
        </p:nvSpPr>
        <p:spPr>
          <a:xfrm>
            <a:off x="419100" y="314235"/>
            <a:ext cx="273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I. Mol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66E55-44BC-4454-B1A7-8FA3E7BCF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4" y="1215882"/>
            <a:ext cx="895350" cy="8953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D1BFA8-F06B-40B2-8657-0B3EA48CB9D3}"/>
              </a:ext>
            </a:extLst>
          </p:cNvPr>
          <p:cNvSpPr/>
          <p:nvPr/>
        </p:nvSpPr>
        <p:spPr>
          <a:xfrm>
            <a:off x="8534399" y="4706303"/>
            <a:ext cx="3209925" cy="1457325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Con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6.10</a:t>
            </a:r>
            <a:r>
              <a:rPr lang="en-US" sz="3200" baseline="30000" dirty="0">
                <a:solidFill>
                  <a:schemeClr val="tx1"/>
                </a:solidFill>
              </a:rPr>
              <a:t>23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Avogadro (N)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7B2C2-971E-4B70-B1BC-77ABFE31A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" b="93654" l="10000" r="90000">
                        <a14:foregroundMark x1="41333" y1="69615" x2="40222" y2="79423"/>
                        <a14:foregroundMark x1="40222" y1="79423" x2="43111" y2="91154"/>
                        <a14:foregroundMark x1="43111" y1="91154" x2="48111" y2="97885"/>
                        <a14:foregroundMark x1="48111" y1="97885" x2="52318" y2="96147"/>
                        <a14:foregroundMark x1="58223" y1="87965" x2="59222" y2="70385"/>
                        <a14:foregroundMark x1="46889" y1="1154" x2="46889" y2="1154"/>
                        <a14:foregroundMark x1="46889" y1="1154" x2="46935" y2="1337"/>
                        <a14:foregroundMark x1="35556" y1="8269" x2="35556" y2="8269"/>
                        <a14:foregroundMark x1="65889" y1="10962" x2="63111" y2="18077"/>
                        <a14:foregroundMark x1="68889" y1="40962" x2="73667" y2="40769"/>
                        <a14:foregroundMark x1="27556" y1="40192" x2="27556" y2="40192"/>
                        <a14:foregroundMark x1="27556" y1="40192" x2="32111" y2="39808"/>
                        <a14:foregroundMark x1="34667" y1="67308" x2="34667" y2="67308"/>
                        <a14:foregroundMark x1="64556" y1="66923" x2="64556" y2="66923"/>
                        <a14:foregroundMark x1="50444" y1="2115" x2="50111" y2="7692"/>
                        <a14:foregroundMark x1="35111" y1="12500" x2="35111" y2="12500"/>
                        <a14:foregroundMark x1="35111" y1="12500" x2="36778" y2="17885"/>
                        <a14:foregroundMark x1="50444" y1="192" x2="50444" y2="192"/>
                        <a14:foregroundMark x1="50222" y1="1154" x2="50222" y2="1154"/>
                        <a14:foregroundMark x1="49667" y1="2308" x2="50000" y2="5577"/>
                        <a14:foregroundMark x1="49778" y1="1923" x2="49778" y2="1923"/>
                        <a14:foregroundMark x1="50667" y1="6923" x2="50333" y2="10385"/>
                        <a14:backgroundMark x1="58889" y1="88846" x2="53778" y2="98077"/>
                        <a14:backgroundMark x1="46556" y1="3269" x2="52778" y2="2692"/>
                        <a14:backgroundMark x1="48222" y1="10769" x2="48222" y2="10769"/>
                        <a14:backgroundMark x1="48222" y1="10769" x2="49126" y2="10039"/>
                        <a14:backgroundMark x1="46928" y1="1923" x2="47009" y2="3111"/>
                        <a14:backgroundMark x1="46889" y1="1346" x2="46928" y2="1923"/>
                        <a14:backgroundMark x1="53121" y1="5011" x2="54667" y2="2692"/>
                        <a14:backgroundMark x1="54667" y1="2692" x2="54667" y2="577"/>
                        <a14:backgroundMark x1="53778" y1="1538" x2="53778" y2="1538"/>
                        <a14:backgroundMark x1="53778" y1="1538" x2="53444" y2="1731"/>
                        <a14:backgroundMark x1="52825" y1="5060" x2="52667" y2="5962"/>
                        <a14:backgroundMark x1="53444" y1="1538" x2="52888" y2="4704"/>
                        <a14:backgroundMark x1="35125" y1="19291" x2="38667" y2="23077"/>
                        <a14:backgroundMark x1="31111" y1="15000" x2="33442" y2="17492"/>
                        <a14:backgroundMark x1="38667" y1="23077" x2="38667" y2="23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3874" y="4353355"/>
            <a:ext cx="2230552" cy="128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1360D-A876-443B-8657-78DE2944D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76" y="672859"/>
            <a:ext cx="3629217" cy="4662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F2BC81-7F58-4A0F-859D-7BB2FA055206}"/>
              </a:ext>
            </a:extLst>
          </p:cNvPr>
          <p:cNvSpPr txBox="1"/>
          <p:nvPr/>
        </p:nvSpPr>
        <p:spPr>
          <a:xfrm>
            <a:off x="908276" y="5581650"/>
            <a:ext cx="3629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effectLst/>
                <a:latin typeface="+mj-lt"/>
              </a:rPr>
              <a:t>Amedeo Avogadro (1776-1856)</a:t>
            </a:r>
          </a:p>
          <a:p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Nhà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lí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Italy</a:t>
            </a:r>
            <a:endParaRPr lang="en-US" sz="20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204FB-BBDE-4FC2-AEDD-3ABCF744B516}"/>
              </a:ext>
            </a:extLst>
          </p:cNvPr>
          <p:cNvSpPr txBox="1"/>
          <p:nvPr/>
        </p:nvSpPr>
        <p:spPr>
          <a:xfrm>
            <a:off x="5791200" y="672859"/>
            <a:ext cx="610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Avogadro N = 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+mj-lt"/>
              </a:rPr>
              <a:t>6,022140 76.10</a:t>
            </a:r>
            <a:r>
              <a:rPr lang="en-US" sz="2800" b="0" i="0" baseline="30000" dirty="0">
                <a:solidFill>
                  <a:srgbClr val="202122"/>
                </a:solidFill>
                <a:effectLst/>
                <a:latin typeface="+mj-lt"/>
              </a:rPr>
              <a:t>23</a:t>
            </a:r>
            <a:endParaRPr lang="en-US" sz="2800" dirty="0"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1B63D-34DF-43EB-A371-C762892DE080}"/>
              </a:ext>
            </a:extLst>
          </p:cNvPr>
          <p:cNvSpPr/>
          <p:nvPr/>
        </p:nvSpPr>
        <p:spPr>
          <a:xfrm>
            <a:off x="6000749" y="1763079"/>
            <a:ext cx="4857751" cy="1094422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Vì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sao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lại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chọn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6,022140 76.10</a:t>
            </a:r>
            <a:r>
              <a:rPr lang="en-US" sz="3200" baseline="30000" dirty="0">
                <a:solidFill>
                  <a:schemeClr val="accent1">
                    <a:lumMod val="75000"/>
                  </a:schemeClr>
                </a:solidFill>
              </a:rPr>
              <a:t>23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88F50-88C7-4099-87CE-B557E724E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28" b="97468" l="9916" r="97890">
                        <a14:foregroundMark x1="94304" y1="22785" x2="91350" y2="65190"/>
                        <a14:foregroundMark x1="94304" y1="22574" x2="94304" y2="22574"/>
                        <a14:foregroundMark x1="94304" y1="22574" x2="98734" y2="43882"/>
                        <a14:foregroundMark x1="98734" y1="43882" x2="90928" y2="65612"/>
                        <a14:foregroundMark x1="28059" y1="87131" x2="47890" y2="94093"/>
                        <a14:foregroundMark x1="47890" y1="94093" x2="47679" y2="71730"/>
                        <a14:foregroundMark x1="47679" y1="71730" x2="66456" y2="65823"/>
                        <a14:foregroundMark x1="69620" y1="72152" x2="58017" y2="92827"/>
                        <a14:foregroundMark x1="50422" y1="72785" x2="54219" y2="87131"/>
                        <a14:foregroundMark x1="54641" y1="93249" x2="54641" y2="93249"/>
                        <a14:foregroundMark x1="54641" y1="93249" x2="64768" y2="94304"/>
                        <a14:foregroundMark x1="41561" y1="97046" x2="54219" y2="97679"/>
                        <a14:foregroundMark x1="43460" y1="10338" x2="64557" y2="8228"/>
                        <a14:foregroundMark x1="64557" y1="8228" x2="72363" y2="10970"/>
                        <a14:foregroundMark x1="45359" y1="64135" x2="49367" y2="69831"/>
                        <a14:foregroundMark x1="46203" y1="63080" x2="49367" y2="67932"/>
                        <a14:foregroundMark x1="40506" y1="24684" x2="44093" y2="48101"/>
                        <a14:foregroundMark x1="51688" y1="28481" x2="46203" y2="45359"/>
                        <a14:foregroundMark x1="74473" y1="31646" x2="65823" y2="51477"/>
                        <a14:foregroundMark x1="77637" y1="35021" x2="70253" y2="52321"/>
                        <a14:foregroundMark x1="79747" y1="35443" x2="72996" y2="54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0175" y="1500879"/>
            <a:ext cx="1213746" cy="1213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48C920-B945-4A40-B726-55D8D5351F7A}"/>
              </a:ext>
            </a:extLst>
          </p:cNvPr>
          <p:cNvSpPr/>
          <p:nvPr/>
        </p:nvSpPr>
        <p:spPr>
          <a:xfrm>
            <a:off x="6096000" y="3314700"/>
            <a:ext cx="4657725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Avogadro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1 mol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/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,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49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F60F25-7141-4894-80A2-98EF33EF5703}"/>
              </a:ext>
            </a:extLst>
          </p:cNvPr>
          <p:cNvSpPr/>
          <p:nvPr/>
        </p:nvSpPr>
        <p:spPr>
          <a:xfrm>
            <a:off x="6738937" y="3021333"/>
            <a:ext cx="5210175" cy="970596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6.10</a:t>
            </a:r>
            <a:r>
              <a:rPr lang="en-US" sz="3200" b="1" baseline="30000" dirty="0">
                <a:solidFill>
                  <a:schemeClr val="accent1">
                    <a:lumMod val="75000"/>
                  </a:schemeClr>
                </a:solidFill>
              </a:rPr>
              <a:t>23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nước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4E4CE8-FDE9-4150-B028-1B6900E11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" b="93654" l="10000" r="90000">
                        <a14:foregroundMark x1="41333" y1="69615" x2="40222" y2="79423"/>
                        <a14:foregroundMark x1="40222" y1="79423" x2="43111" y2="91154"/>
                        <a14:foregroundMark x1="43111" y1="91154" x2="48111" y2="97885"/>
                        <a14:foregroundMark x1="48111" y1="97885" x2="52318" y2="96147"/>
                        <a14:foregroundMark x1="58223" y1="87965" x2="59222" y2="70385"/>
                        <a14:foregroundMark x1="46889" y1="1154" x2="46889" y2="1154"/>
                        <a14:foregroundMark x1="46889" y1="1154" x2="46935" y2="1337"/>
                        <a14:foregroundMark x1="35556" y1="8269" x2="35556" y2="8269"/>
                        <a14:foregroundMark x1="65889" y1="10962" x2="63111" y2="18077"/>
                        <a14:foregroundMark x1="68889" y1="40962" x2="73667" y2="40769"/>
                        <a14:foregroundMark x1="27556" y1="40192" x2="27556" y2="40192"/>
                        <a14:foregroundMark x1="27556" y1="40192" x2="32111" y2="39808"/>
                        <a14:foregroundMark x1="34667" y1="67308" x2="34667" y2="67308"/>
                        <a14:foregroundMark x1="64556" y1="66923" x2="64556" y2="66923"/>
                        <a14:foregroundMark x1="50444" y1="2115" x2="50111" y2="7692"/>
                        <a14:foregroundMark x1="35111" y1="12500" x2="35111" y2="12500"/>
                        <a14:foregroundMark x1="35111" y1="12500" x2="36778" y2="17885"/>
                        <a14:foregroundMark x1="50444" y1="192" x2="50444" y2="192"/>
                        <a14:foregroundMark x1="50222" y1="1154" x2="50222" y2="1154"/>
                        <a14:foregroundMark x1="49667" y1="2308" x2="50000" y2="5577"/>
                        <a14:foregroundMark x1="49778" y1="1923" x2="49778" y2="1923"/>
                        <a14:foregroundMark x1="50667" y1="6923" x2="50333" y2="10385"/>
                        <a14:backgroundMark x1="58889" y1="88846" x2="53778" y2="98077"/>
                        <a14:backgroundMark x1="46556" y1="3269" x2="52778" y2="2692"/>
                        <a14:backgroundMark x1="48222" y1="10769" x2="48222" y2="10769"/>
                        <a14:backgroundMark x1="48222" y1="10769" x2="49126" y2="10039"/>
                        <a14:backgroundMark x1="46928" y1="1923" x2="47009" y2="3111"/>
                        <a14:backgroundMark x1="46889" y1="1346" x2="46928" y2="1923"/>
                        <a14:backgroundMark x1="53121" y1="5011" x2="54667" y2="2692"/>
                        <a14:backgroundMark x1="54667" y1="2692" x2="54667" y2="577"/>
                        <a14:backgroundMark x1="53778" y1="1538" x2="53778" y2="1538"/>
                        <a14:backgroundMark x1="53778" y1="1538" x2="53444" y2="1731"/>
                        <a14:backgroundMark x1="52825" y1="5060" x2="52667" y2="5962"/>
                        <a14:backgroundMark x1="53444" y1="1538" x2="52888" y2="4704"/>
                        <a14:backgroundMark x1="35125" y1="19291" x2="38667" y2="23077"/>
                        <a14:backgroundMark x1="31111" y1="15000" x2="33442" y2="17492"/>
                        <a14:backgroundMark x1="38667" y1="23077" x2="38667" y2="23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3661" y="2553654"/>
            <a:ext cx="2230552" cy="128876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5EF2916-1571-4912-B9A5-C47292990D70}"/>
              </a:ext>
            </a:extLst>
          </p:cNvPr>
          <p:cNvSpPr/>
          <p:nvPr/>
        </p:nvSpPr>
        <p:spPr>
          <a:xfrm>
            <a:off x="6738937" y="4909191"/>
            <a:ext cx="5210175" cy="970596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12.10</a:t>
            </a:r>
            <a:r>
              <a:rPr lang="en-US" sz="3200" b="1" baseline="30000" dirty="0">
                <a:solidFill>
                  <a:schemeClr val="accent1">
                    <a:lumMod val="75000"/>
                  </a:schemeClr>
                </a:solidFill>
              </a:rPr>
              <a:t>23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nước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DBF83B-42DA-46B1-95E1-0C1D06DA9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" b="93654" l="10000" r="90000">
                        <a14:foregroundMark x1="41333" y1="69615" x2="40222" y2="79423"/>
                        <a14:foregroundMark x1="40222" y1="79423" x2="43111" y2="91154"/>
                        <a14:foregroundMark x1="43111" y1="91154" x2="48111" y2="97885"/>
                        <a14:foregroundMark x1="48111" y1="97885" x2="52318" y2="96147"/>
                        <a14:foregroundMark x1="58223" y1="87965" x2="59222" y2="70385"/>
                        <a14:foregroundMark x1="46889" y1="1154" x2="46889" y2="1154"/>
                        <a14:foregroundMark x1="46889" y1="1154" x2="46935" y2="1337"/>
                        <a14:foregroundMark x1="35556" y1="8269" x2="35556" y2="8269"/>
                        <a14:foregroundMark x1="65889" y1="10962" x2="63111" y2="18077"/>
                        <a14:foregroundMark x1="68889" y1="40962" x2="73667" y2="40769"/>
                        <a14:foregroundMark x1="27556" y1="40192" x2="27556" y2="40192"/>
                        <a14:foregroundMark x1="27556" y1="40192" x2="32111" y2="39808"/>
                        <a14:foregroundMark x1="34667" y1="67308" x2="34667" y2="67308"/>
                        <a14:foregroundMark x1="64556" y1="66923" x2="64556" y2="66923"/>
                        <a14:foregroundMark x1="50444" y1="2115" x2="50111" y2="7692"/>
                        <a14:foregroundMark x1="35111" y1="12500" x2="35111" y2="12500"/>
                        <a14:foregroundMark x1="35111" y1="12500" x2="36778" y2="17885"/>
                        <a14:foregroundMark x1="50444" y1="192" x2="50444" y2="192"/>
                        <a14:foregroundMark x1="50222" y1="1154" x2="50222" y2="1154"/>
                        <a14:foregroundMark x1="49667" y1="2308" x2="50000" y2="5577"/>
                        <a14:foregroundMark x1="49778" y1="1923" x2="49778" y2="1923"/>
                        <a14:foregroundMark x1="50667" y1="6923" x2="50333" y2="10385"/>
                        <a14:backgroundMark x1="58889" y1="88846" x2="53778" y2="98077"/>
                        <a14:backgroundMark x1="46556" y1="3269" x2="52778" y2="2692"/>
                        <a14:backgroundMark x1="48222" y1="10769" x2="48222" y2="10769"/>
                        <a14:backgroundMark x1="48222" y1="10769" x2="49126" y2="10039"/>
                        <a14:backgroundMark x1="46928" y1="1923" x2="47009" y2="3111"/>
                        <a14:backgroundMark x1="46889" y1="1346" x2="46928" y2="1923"/>
                        <a14:backgroundMark x1="53121" y1="5011" x2="54667" y2="2692"/>
                        <a14:backgroundMark x1="54667" y1="2692" x2="54667" y2="577"/>
                        <a14:backgroundMark x1="53778" y1="1538" x2="53778" y2="1538"/>
                        <a14:backgroundMark x1="53778" y1="1538" x2="53444" y2="1731"/>
                        <a14:backgroundMark x1="52825" y1="5060" x2="52667" y2="5962"/>
                        <a14:backgroundMark x1="53444" y1="1538" x2="52888" y2="4704"/>
                        <a14:backgroundMark x1="35125" y1="19291" x2="38667" y2="23077"/>
                        <a14:backgroundMark x1="31111" y1="15000" x2="33442" y2="17492"/>
                        <a14:backgroundMark x1="38667" y1="23077" x2="38667" y2="23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3661" y="4441512"/>
            <a:ext cx="2230552" cy="12887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DEBF4C-BD55-42B8-8D63-0DBD5A1F6B2F}"/>
              </a:ext>
            </a:extLst>
          </p:cNvPr>
          <p:cNvSpPr/>
          <p:nvPr/>
        </p:nvSpPr>
        <p:spPr>
          <a:xfrm>
            <a:off x="6738938" y="1153479"/>
            <a:ext cx="5210175" cy="970596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6.10</a:t>
            </a:r>
            <a:r>
              <a:rPr lang="en-US" sz="3200" b="1" baseline="30000" dirty="0">
                <a:solidFill>
                  <a:schemeClr val="accent1">
                    <a:lumMod val="75000"/>
                  </a:schemeClr>
                </a:solidFill>
              </a:rPr>
              <a:t>23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nguyên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sắt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8DD93C-A66E-44F3-B8AA-2C01C7851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" b="93654" l="10000" r="90000">
                        <a14:foregroundMark x1="41333" y1="69615" x2="40222" y2="79423"/>
                        <a14:foregroundMark x1="40222" y1="79423" x2="43111" y2="91154"/>
                        <a14:foregroundMark x1="43111" y1="91154" x2="48111" y2="97885"/>
                        <a14:foregroundMark x1="48111" y1="97885" x2="52318" y2="96147"/>
                        <a14:foregroundMark x1="58223" y1="87965" x2="59222" y2="70385"/>
                        <a14:foregroundMark x1="46889" y1="1154" x2="46889" y2="1154"/>
                        <a14:foregroundMark x1="46889" y1="1154" x2="46935" y2="1337"/>
                        <a14:foregroundMark x1="35556" y1="8269" x2="35556" y2="8269"/>
                        <a14:foregroundMark x1="65889" y1="10962" x2="63111" y2="18077"/>
                        <a14:foregroundMark x1="68889" y1="40962" x2="73667" y2="40769"/>
                        <a14:foregroundMark x1="27556" y1="40192" x2="27556" y2="40192"/>
                        <a14:foregroundMark x1="27556" y1="40192" x2="32111" y2="39808"/>
                        <a14:foregroundMark x1="34667" y1="67308" x2="34667" y2="67308"/>
                        <a14:foregroundMark x1="64556" y1="66923" x2="64556" y2="66923"/>
                        <a14:foregroundMark x1="50444" y1="2115" x2="50111" y2="7692"/>
                        <a14:foregroundMark x1="35111" y1="12500" x2="35111" y2="12500"/>
                        <a14:foregroundMark x1="35111" y1="12500" x2="36778" y2="17885"/>
                        <a14:foregroundMark x1="50444" y1="192" x2="50444" y2="192"/>
                        <a14:foregroundMark x1="50222" y1="1154" x2="50222" y2="1154"/>
                        <a14:foregroundMark x1="49667" y1="2308" x2="50000" y2="5577"/>
                        <a14:foregroundMark x1="49778" y1="1923" x2="49778" y2="1923"/>
                        <a14:foregroundMark x1="50667" y1="6923" x2="50333" y2="10385"/>
                        <a14:backgroundMark x1="58889" y1="88846" x2="53778" y2="98077"/>
                        <a14:backgroundMark x1="46556" y1="3269" x2="52778" y2="2692"/>
                        <a14:backgroundMark x1="48222" y1="10769" x2="48222" y2="10769"/>
                        <a14:backgroundMark x1="48222" y1="10769" x2="49126" y2="10039"/>
                        <a14:backgroundMark x1="46928" y1="1923" x2="47009" y2="3111"/>
                        <a14:backgroundMark x1="46889" y1="1346" x2="46928" y2="1923"/>
                        <a14:backgroundMark x1="53121" y1="5011" x2="54667" y2="2692"/>
                        <a14:backgroundMark x1="54667" y1="2692" x2="54667" y2="577"/>
                        <a14:backgroundMark x1="53778" y1="1538" x2="53778" y2="1538"/>
                        <a14:backgroundMark x1="53778" y1="1538" x2="53444" y2="1731"/>
                        <a14:backgroundMark x1="52825" y1="5060" x2="52667" y2="5962"/>
                        <a14:backgroundMark x1="53444" y1="1538" x2="52888" y2="4704"/>
                        <a14:backgroundMark x1="35125" y1="19291" x2="38667" y2="23077"/>
                        <a14:backgroundMark x1="31111" y1="15000" x2="33442" y2="17492"/>
                        <a14:backgroundMark x1="38667" y1="23077" x2="38667" y2="23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3661" y="685800"/>
            <a:ext cx="2230552" cy="12887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42AB10-330E-4903-9BD2-7341E6DE46E9}"/>
              </a:ext>
            </a:extLst>
          </p:cNvPr>
          <p:cNvSpPr/>
          <p:nvPr/>
        </p:nvSpPr>
        <p:spPr>
          <a:xfrm>
            <a:off x="847724" y="1153479"/>
            <a:ext cx="5210175" cy="970596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1 mol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sắt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sắt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BEEC5-0333-46E5-A1FE-3682B9CCA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86" b="97183" l="6780" r="98870">
                        <a14:foregroundMark x1="59322" y1="11268" x2="59322" y2="11268"/>
                        <a14:foregroundMark x1="64972" y1="9859" x2="64972" y2="9859"/>
                        <a14:foregroundMark x1="51412" y1="14437" x2="51412" y2="14437"/>
                        <a14:foregroundMark x1="51412" y1="14437" x2="56497" y2="21479"/>
                        <a14:foregroundMark x1="61017" y1="5986" x2="61017" y2="5986"/>
                        <a14:foregroundMark x1="61017" y1="5986" x2="43503" y2="22535"/>
                        <a14:foregroundMark x1="12994" y1="21831" x2="11864" y2="32746"/>
                        <a14:foregroundMark x1="37288" y1="15141" x2="37288" y2="15141"/>
                        <a14:foregroundMark x1="6780" y1="32394" x2="6780" y2="32394"/>
                        <a14:foregroundMark x1="88136" y1="30634" x2="88136" y2="30634"/>
                        <a14:foregroundMark x1="94350" y1="28521" x2="94350" y2="28521"/>
                        <a14:foregroundMark x1="94350" y1="28521" x2="94915" y2="27113"/>
                        <a14:foregroundMark x1="99435" y1="32394" x2="99435" y2="32394"/>
                        <a14:foregroundMark x1="41243" y1="12676" x2="41243" y2="12676"/>
                        <a14:foregroundMark x1="28814" y1="16549" x2="30508" y2="22887"/>
                        <a14:foregroundMark x1="50282" y1="89437" x2="50282" y2="89437"/>
                        <a14:foregroundMark x1="45763" y1="97183" x2="45763" y2="971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87" y="685800"/>
            <a:ext cx="985435" cy="15811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150E91-391C-49D8-BA2E-D6A8AEEB822B}"/>
              </a:ext>
            </a:extLst>
          </p:cNvPr>
          <p:cNvSpPr/>
          <p:nvPr/>
        </p:nvSpPr>
        <p:spPr>
          <a:xfrm>
            <a:off x="847725" y="3021333"/>
            <a:ext cx="5210174" cy="970596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1 mol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4E8EDB-D47A-4316-AEF2-6D75AA945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86" b="97183" l="6780" r="98870">
                        <a14:foregroundMark x1="59322" y1="11268" x2="59322" y2="11268"/>
                        <a14:foregroundMark x1="64972" y1="9859" x2="64972" y2="9859"/>
                        <a14:foregroundMark x1="51412" y1="14437" x2="51412" y2="14437"/>
                        <a14:foregroundMark x1="51412" y1="14437" x2="56497" y2="21479"/>
                        <a14:foregroundMark x1="61017" y1="5986" x2="61017" y2="5986"/>
                        <a14:foregroundMark x1="61017" y1="5986" x2="43503" y2="22535"/>
                        <a14:foregroundMark x1="12994" y1="21831" x2="11864" y2="32746"/>
                        <a14:foregroundMark x1="37288" y1="15141" x2="37288" y2="15141"/>
                        <a14:foregroundMark x1="6780" y1="32394" x2="6780" y2="32394"/>
                        <a14:foregroundMark x1="88136" y1="30634" x2="88136" y2="30634"/>
                        <a14:foregroundMark x1="94350" y1="28521" x2="94350" y2="28521"/>
                        <a14:foregroundMark x1="94350" y1="28521" x2="94915" y2="27113"/>
                        <a14:foregroundMark x1="99435" y1="32394" x2="99435" y2="32394"/>
                        <a14:foregroundMark x1="41243" y1="12676" x2="41243" y2="12676"/>
                        <a14:foregroundMark x1="28814" y1="16549" x2="30508" y2="22887"/>
                        <a14:foregroundMark x1="50282" y1="89437" x2="50282" y2="89437"/>
                        <a14:foregroundMark x1="45763" y1="97183" x2="45763" y2="971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87" y="2553654"/>
            <a:ext cx="985435" cy="15811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19AD29-BE20-4636-AEC1-8EE397AD0C32}"/>
              </a:ext>
            </a:extLst>
          </p:cNvPr>
          <p:cNvSpPr/>
          <p:nvPr/>
        </p:nvSpPr>
        <p:spPr>
          <a:xfrm>
            <a:off x="885826" y="4909191"/>
            <a:ext cx="5210174" cy="970596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 mol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1B7EED-79ED-4503-A954-DAF872711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86" b="97183" l="6780" r="98870">
                        <a14:foregroundMark x1="59322" y1="11268" x2="59322" y2="11268"/>
                        <a14:foregroundMark x1="64972" y1="9859" x2="64972" y2="9859"/>
                        <a14:foregroundMark x1="51412" y1="14437" x2="51412" y2="14437"/>
                        <a14:foregroundMark x1="51412" y1="14437" x2="56497" y2="21479"/>
                        <a14:foregroundMark x1="61017" y1="5986" x2="61017" y2="5986"/>
                        <a14:foregroundMark x1="61017" y1="5986" x2="43503" y2="22535"/>
                        <a14:foregroundMark x1="12994" y1="21831" x2="11864" y2="32746"/>
                        <a14:foregroundMark x1="37288" y1="15141" x2="37288" y2="15141"/>
                        <a14:foregroundMark x1="6780" y1="32394" x2="6780" y2="32394"/>
                        <a14:foregroundMark x1="88136" y1="30634" x2="88136" y2="30634"/>
                        <a14:foregroundMark x1="94350" y1="28521" x2="94350" y2="28521"/>
                        <a14:foregroundMark x1="94350" y1="28521" x2="94915" y2="27113"/>
                        <a14:foregroundMark x1="99435" y1="32394" x2="99435" y2="32394"/>
                        <a14:foregroundMark x1="41243" y1="12676" x2="41243" y2="12676"/>
                        <a14:foregroundMark x1="28814" y1="16549" x2="30508" y2="22887"/>
                        <a14:foregroundMark x1="50282" y1="89437" x2="50282" y2="89437"/>
                        <a14:foregroundMark x1="45763" y1="97183" x2="45763" y2="971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88" y="4441512"/>
            <a:ext cx="98543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6" grpId="0" animBg="1"/>
      <p:bldP spid="2" grpId="0" animBg="1"/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1B82A7-BB3D-46A0-A535-2E656033EF40}"/>
              </a:ext>
            </a:extLst>
          </p:cNvPr>
          <p:cNvSpPr/>
          <p:nvPr/>
        </p:nvSpPr>
        <p:spPr>
          <a:xfrm>
            <a:off x="188656" y="504517"/>
            <a:ext cx="11814687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CÔNG THỨC LIÊN HỆ GIỮA SỐ NGUYÊN TỬ/PHÂN TỬ VỚI SỐ MOL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D9541B-5AD0-46B7-93F7-5F34E78C7490}"/>
                  </a:ext>
                </a:extLst>
              </p:cNvPr>
              <p:cNvSpPr txBox="1"/>
              <p:nvPr/>
            </p:nvSpPr>
            <p:spPr>
              <a:xfrm>
                <a:off x="1385887" y="2330780"/>
                <a:ext cx="4371975" cy="5959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sup>
                    </m:sSup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D9541B-5AD0-46B7-93F7-5F34E78C7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87" y="2330780"/>
                <a:ext cx="4371975" cy="5959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4D8A2A-124A-44A5-915B-3000477785CD}"/>
                  </a:ext>
                </a:extLst>
              </p:cNvPr>
              <p:cNvSpPr txBox="1"/>
              <p:nvPr/>
            </p:nvSpPr>
            <p:spPr>
              <a:xfrm>
                <a:off x="6338887" y="2104619"/>
                <a:ext cx="5105400" cy="10539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𝒏𝒕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ử/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𝒑𝒕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ử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4D8A2A-124A-44A5-915B-300047778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887" y="2104619"/>
                <a:ext cx="5105400" cy="10539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9D285FF-FEE9-4416-9F6F-0978C7AA60DC}"/>
              </a:ext>
            </a:extLst>
          </p:cNvPr>
          <p:cNvSpPr txBox="1"/>
          <p:nvPr/>
        </p:nvSpPr>
        <p:spPr>
          <a:xfrm>
            <a:off x="1852611" y="3590925"/>
            <a:ext cx="8486775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/>
              <a:t>Trong</a:t>
            </a:r>
            <a:r>
              <a:rPr lang="en-US" sz="3200" b="1" i="1" dirty="0"/>
              <a:t> </a:t>
            </a:r>
            <a:r>
              <a:rPr lang="en-US" sz="3200" b="1" i="1" dirty="0" err="1"/>
              <a:t>đó</a:t>
            </a:r>
            <a:r>
              <a:rPr lang="en-US" sz="3200" b="1" i="1" dirty="0"/>
              <a:t>: </a:t>
            </a:r>
            <a:r>
              <a:rPr lang="en-US" sz="3200" dirty="0"/>
              <a:t>A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tử</a:t>
            </a:r>
            <a:r>
              <a:rPr lang="en-US" sz="3200" dirty="0"/>
              <a:t>,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tử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                 n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mol </a:t>
            </a:r>
            <a:r>
              <a:rPr lang="en-US" sz="3200" dirty="0" err="1"/>
              <a:t>chất</a:t>
            </a:r>
            <a:r>
              <a:rPr lang="en-US" sz="3200" dirty="0"/>
              <a:t> (mol)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                N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Avogadro (6.10</a:t>
            </a:r>
            <a:r>
              <a:rPr lang="en-US" sz="3200" baseline="30000" dirty="0"/>
              <a:t>23</a:t>
            </a:r>
            <a:r>
              <a:rPr lang="en-US" sz="32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FB6A1-F651-4AB2-8427-2D4A1EC6E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56" y="2034207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Trẻ Em đọc Sách, Sách, Giáo Dục, Trường Học Vector và PNG với nền  trong suốt để tải xuống miễn phí">
            <a:extLst>
              <a:ext uri="{FF2B5EF4-FFF2-40B4-BE49-F238E27FC236}">
                <a16:creationId xmlns:a16="http://schemas.microsoft.com/office/drawing/2014/main" id="{8529CDC0-1F27-4F59-9467-B606E90B2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1" b="9350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6886" r="10463" b="8015"/>
          <a:stretch/>
        </p:blipFill>
        <p:spPr bwMode="auto">
          <a:xfrm>
            <a:off x="78658" y="3884944"/>
            <a:ext cx="2399574" cy="29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BA0622-39DA-41CB-A96B-044E473C3185}"/>
              </a:ext>
            </a:extLst>
          </p:cNvPr>
          <p:cNvSpPr txBox="1"/>
          <p:nvPr/>
        </p:nvSpPr>
        <p:spPr>
          <a:xfrm>
            <a:off x="1492579" y="840473"/>
            <a:ext cx="10184029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1: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tính số nguyên tử / phân tử trong mỗi lượng chất sau: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0,5 mol nguyên tử cacbon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mol phân tử nước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1,5 mol phân tử NaCl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578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E46B48-FA17-4F5F-A899-E158DF5C8DC2}"/>
              </a:ext>
            </a:extLst>
          </p:cNvPr>
          <p:cNvSpPr txBox="1"/>
          <p:nvPr/>
        </p:nvSpPr>
        <p:spPr>
          <a:xfrm>
            <a:off x="419100" y="314235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</a:rPr>
              <a:t>Khối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lượng</a:t>
            </a:r>
            <a:r>
              <a:rPr lang="en-US" sz="3200" b="1" dirty="0">
                <a:solidFill>
                  <a:srgbClr val="FF0000"/>
                </a:solidFill>
              </a:rPr>
              <a:t> mol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68331-C3FF-4F3E-A4BF-4245F77A4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81079"/>
            <a:ext cx="2552700" cy="3121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70B8F-2F98-45FA-8888-DDFA8F44B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26" y="1304829"/>
            <a:ext cx="2271862" cy="3121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FB4FE4-4A78-4464-916D-62B0B0A0E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465" y="1304829"/>
            <a:ext cx="2552700" cy="31452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1E2387-F28B-4E32-850B-8247C58ADC0A}"/>
              </a:ext>
            </a:extLst>
          </p:cNvPr>
          <p:cNvSpPr txBox="1"/>
          <p:nvPr/>
        </p:nvSpPr>
        <p:spPr>
          <a:xfrm>
            <a:off x="2114550" y="4619625"/>
            <a:ext cx="255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mol </a:t>
            </a:r>
            <a:r>
              <a:rPr lang="en-US" sz="2400" dirty="0" err="1"/>
              <a:t>của</a:t>
            </a:r>
            <a:r>
              <a:rPr lang="en-US" sz="2400" dirty="0"/>
              <a:t> Fe </a:t>
            </a:r>
            <a:r>
              <a:rPr lang="en-US" sz="2400" dirty="0" err="1"/>
              <a:t>là</a:t>
            </a:r>
            <a:r>
              <a:rPr lang="en-US" sz="2400" dirty="0"/>
              <a:t> 56 g/mol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F30F5-72FE-48D2-8E0C-D45228A4C761}"/>
              </a:ext>
            </a:extLst>
          </p:cNvPr>
          <p:cNvSpPr txBox="1"/>
          <p:nvPr/>
        </p:nvSpPr>
        <p:spPr>
          <a:xfrm>
            <a:off x="4819652" y="4619625"/>
            <a:ext cx="255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mol </a:t>
            </a:r>
            <a:r>
              <a:rPr lang="en-US" sz="2400" dirty="0" err="1"/>
              <a:t>của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2 g/mol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5B8C1-37EB-4866-A439-D27501F61760}"/>
              </a:ext>
            </a:extLst>
          </p:cNvPr>
          <p:cNvSpPr txBox="1"/>
          <p:nvPr/>
        </p:nvSpPr>
        <p:spPr>
          <a:xfrm>
            <a:off x="7775464" y="4619625"/>
            <a:ext cx="266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mol </a:t>
            </a:r>
            <a:r>
              <a:rPr lang="en-US" sz="2400" dirty="0" err="1"/>
              <a:t>của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</a:t>
            </a:r>
            <a:r>
              <a:rPr lang="en-US" sz="2400" dirty="0" err="1"/>
              <a:t>là</a:t>
            </a:r>
            <a:r>
              <a:rPr lang="en-US" sz="2400" dirty="0"/>
              <a:t> 18 g/mol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90B496-5388-4F5C-81AF-726CB648B3E4}"/>
              </a:ext>
            </a:extLst>
          </p:cNvPr>
          <p:cNvSpPr/>
          <p:nvPr/>
        </p:nvSpPr>
        <p:spPr>
          <a:xfrm>
            <a:off x="1054045" y="5677437"/>
            <a:ext cx="10334624" cy="1050190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Khối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lượng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mol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chất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khối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lượng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tính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bằng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gam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N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hoặc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chất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đó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AA3764-CC2D-4C49-9E1E-08911A5D4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70" y="5307182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854</Words>
  <Application>Microsoft Office PowerPoint</Application>
  <PresentationFormat>Widescreen</PresentationFormat>
  <Paragraphs>105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#9Slide03 SVNSquare</vt:lpstr>
      <vt:lpstr>Arial</vt:lpstr>
      <vt:lpstr>Calibri</vt:lpstr>
      <vt:lpstr>Cambria Math</vt:lpstr>
      <vt:lpstr>Pangolin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– CỦNG CỐ</vt:lpstr>
      <vt:lpstr>LUYỆN TẬP – CỦNG CỐ</vt:lpstr>
      <vt:lpstr>LUYỆN TẬP – CỦNG CỐ</vt:lpstr>
      <vt:lpstr>LUYỆN TẬP – CỦNG CỐ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hoang</dc:creator>
  <cp:lastModifiedBy>hong hoang</cp:lastModifiedBy>
  <cp:revision>11</cp:revision>
  <dcterms:created xsi:type="dcterms:W3CDTF">2021-11-19T03:36:01Z</dcterms:created>
  <dcterms:modified xsi:type="dcterms:W3CDTF">2021-11-24T02:06:12Z</dcterms:modified>
</cp:coreProperties>
</file>